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96" r:id="rId5"/>
    <p:sldId id="286" r:id="rId6"/>
    <p:sldId id="297" r:id="rId7"/>
    <p:sldId id="261" r:id="rId8"/>
    <p:sldId id="265" r:id="rId9"/>
    <p:sldId id="298" r:id="rId10"/>
    <p:sldId id="262" r:id="rId11"/>
    <p:sldId id="299" r:id="rId12"/>
    <p:sldId id="300" r:id="rId13"/>
    <p:sldId id="285" r:id="rId14"/>
    <p:sldId id="302" r:id="rId15"/>
    <p:sldId id="303" r:id="rId16"/>
    <p:sldId id="280" r:id="rId17"/>
    <p:sldId id="304" r:id="rId18"/>
    <p:sldId id="305" r:id="rId19"/>
    <p:sldId id="310" r:id="rId20"/>
    <p:sldId id="309" r:id="rId21"/>
    <p:sldId id="306" r:id="rId22"/>
    <p:sldId id="307" r:id="rId23"/>
    <p:sldId id="308" r:id="rId24"/>
    <p:sldId id="279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87" autoAdjust="0"/>
  </p:normalViewPr>
  <p:slideViewPr>
    <p:cSldViewPr snapToGrid="0" showGuides="1">
      <p:cViewPr>
        <p:scale>
          <a:sx n="95" d="100"/>
          <a:sy n="95" d="100"/>
        </p:scale>
        <p:origin x="119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4/15/2025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788056"/>
            <a:ext cx="10954512" cy="3246120"/>
          </a:xfrm>
        </p:spPr>
        <p:txBody>
          <a:bodyPr anchor="b"/>
          <a:lstStyle/>
          <a:p>
            <a:r>
              <a:rPr lang="en-US" dirty="0"/>
              <a:t>Predictive Maintenance of Aircraft Engines Using Machine 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B0660-8DF4-BCD7-2469-4AD1DB6014EF}"/>
              </a:ext>
            </a:extLst>
          </p:cNvPr>
          <p:cNvSpPr txBox="1">
            <a:spLocks/>
          </p:cNvSpPr>
          <p:nvPr/>
        </p:nvSpPr>
        <p:spPr>
          <a:xfrm>
            <a:off x="618744" y="4034176"/>
            <a:ext cx="10954512" cy="16454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0" dirty="0"/>
              <a:t> A Data-Driven Approach to Estimating Remaining Useful Life (RUL)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4128" y="422787"/>
            <a:ext cx="7004304" cy="1641987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NASA FD001 Dataset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4685" y="2848356"/>
            <a:ext cx="7708490" cy="2402070"/>
          </a:xfrm>
          <a:noFill/>
        </p:spPr>
        <p:txBody>
          <a:bodyPr>
            <a:noAutofit/>
          </a:bodyPr>
          <a:lstStyle/>
          <a:p>
            <a:r>
              <a:rPr lang="en-US" dirty="0"/>
              <a:t>100 engines (train), 100 engines (test)</a:t>
            </a:r>
            <a:br>
              <a:rPr lang="en-US" dirty="0"/>
            </a:br>
            <a:r>
              <a:rPr lang="en-US" dirty="0"/>
              <a:t>21 sensors</a:t>
            </a:r>
            <a:br>
              <a:rPr lang="en-US" dirty="0"/>
            </a:br>
            <a:r>
              <a:rPr lang="en-US" dirty="0"/>
              <a:t>1 operating condition</a:t>
            </a:r>
            <a:br>
              <a:rPr lang="en-US" dirty="0"/>
            </a:br>
            <a:r>
              <a:rPr lang="en-US" dirty="0"/>
              <a:t>1 fault mode: HPC degradation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6BE6-FE12-F031-496D-38471644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848356"/>
            <a:ext cx="7959132" cy="29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7D4C8-A81C-BC56-CEF7-9783784F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443D-8E15-55B2-E963-6F6266FE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40021"/>
          </a:xfrm>
          <a:noFill/>
        </p:spPr>
        <p:txBody>
          <a:bodyPr>
            <a:noAutofit/>
          </a:bodyPr>
          <a:lstStyle/>
          <a:p>
            <a:r>
              <a:rPr lang="en-US" dirty="0"/>
              <a:t>Preprocessing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DA3A-86FC-2FAB-9747-1BA3358D9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8174244" cy="357530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RUL computed from max 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Moving average, ROC, rolling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Clipped RUL at 125 to improve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MinMaxScaler</a:t>
            </a:r>
            <a:r>
              <a:rPr lang="en-US" dirty="0"/>
              <a:t> applied to numeric features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C581B93-DB5B-276E-D3D9-06DC94ED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58D7D-09A7-9EA3-B708-37942B2D2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86EE-1879-A1BF-19A3-415EDFFF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ML Workflow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22513-EDBA-1D39-79D5-5BAFDA1B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3" y="2441448"/>
            <a:ext cx="8282399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Data loading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selection &amp;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Train-test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training &amp;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Evaluation &amp; Deployment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B999FD3-B79C-3C7E-79F7-7083516C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8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3" y="2441448"/>
            <a:ext cx="6679741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heatmap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Removed constant/irrelevant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 features selected from 21 sensors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58BE-1D54-018D-4618-1BBFF4A8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E99F-23F5-837B-A5D7-01FB1910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40021"/>
          </a:xfrm>
          <a:noFill/>
        </p:spPr>
        <p:txBody>
          <a:bodyPr>
            <a:noAutofit/>
          </a:bodyPr>
          <a:lstStyle/>
          <a:p>
            <a:r>
              <a:rPr lang="en-US" dirty="0"/>
              <a:t>Development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1FCD9-9CAF-8E7A-D216-659FD5D3B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005781"/>
            <a:ext cx="6879303" cy="224467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Languages:</a:t>
            </a:r>
            <a:r>
              <a:rPr lang="en-US" dirty="0"/>
              <a:t>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Libraries: </a:t>
            </a:r>
            <a:r>
              <a:rPr lang="en-US" dirty="0"/>
              <a:t>Pandas, NumPy, Scikit-learn,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Platform: </a:t>
            </a:r>
            <a:r>
              <a:rPr lang="en-US" dirty="0" err="1"/>
              <a:t>Streamlit</a:t>
            </a:r>
            <a:r>
              <a:rPr lang="en-US" dirty="0"/>
              <a:t> for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Libraries: </a:t>
            </a:r>
            <a:r>
              <a:rPr lang="en-US" dirty="0"/>
              <a:t>Matplotlib, Seaborn for EDA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09809F1-A1BD-D053-56D4-12B07208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81C35-6A8D-E717-77E1-B80BE7B1E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91" y="1899138"/>
            <a:ext cx="8863072" cy="39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A078-BBAF-FD69-3F1F-963B25B1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DD31-1868-2213-6968-D805687A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CF1D-8198-1D5C-7983-7526F37C8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369" y="2182653"/>
            <a:ext cx="6327648" cy="30906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Evaluation metrics: MAE, MSE, R²</a:t>
            </a:r>
          </a:p>
          <a:p>
            <a:r>
              <a:rPr lang="en-US" b="1" dirty="0"/>
              <a:t>Models evaluated:</a:t>
            </a:r>
          </a:p>
          <a:p>
            <a:r>
              <a:rPr lang="en-US" b="1" dirty="0"/>
              <a:t>Random Forest</a:t>
            </a:r>
          </a:p>
          <a:p>
            <a:r>
              <a:rPr lang="en-US" b="1" dirty="0" err="1"/>
              <a:t>XGBoost</a:t>
            </a:r>
            <a:r>
              <a:rPr lang="en-US" b="1" dirty="0"/>
              <a:t> (Best performance)(accuracy=0.78)</a:t>
            </a:r>
          </a:p>
          <a:p>
            <a:r>
              <a:rPr lang="en-US" b="1" dirty="0" err="1"/>
              <a:t>LightGBM</a:t>
            </a:r>
            <a:endParaRPr lang="en-US" b="1" dirty="0"/>
          </a:p>
          <a:p>
            <a:r>
              <a:rPr lang="en-US" b="1" dirty="0"/>
              <a:t>Performance improved after RUL clipping (&gt;125)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E97CEB-99A3-D1F6-0F4E-EF891B91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7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C1A1-0677-E0CF-A506-B95CF653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9187-8639-5CDC-723D-9EDF40119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785" y="308764"/>
            <a:ext cx="10277856" cy="1009650"/>
          </a:xfrm>
          <a:noFill/>
        </p:spPr>
        <p:txBody>
          <a:bodyPr>
            <a:noAutofit/>
          </a:bodyPr>
          <a:lstStyle/>
          <a:p>
            <a:r>
              <a:rPr lang="en-US" dirty="0"/>
              <a:t>Model Performance: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250FBD-F19E-6191-DADC-1450D929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A black rectangular sign with white text&#10;&#10;AI-generated content may be incorrect.">
            <a:extLst>
              <a:ext uri="{FF2B5EF4-FFF2-40B4-BE49-F238E27FC236}">
                <a16:creationId xmlns:a16="http://schemas.microsoft.com/office/drawing/2014/main" id="{D67D50F2-ECCA-18DE-4F8B-AECBF157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85" y="2258367"/>
            <a:ext cx="5076459" cy="1143000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3027BB9-FF9D-3A20-446A-52F67CC3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85" y="4131423"/>
            <a:ext cx="5076459" cy="100965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64DA64-B0D3-2691-1FA8-3D754FD8B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510" y="2258367"/>
            <a:ext cx="5456865" cy="114300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CFF81F-D570-9B38-6273-126611C67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742" y="4131423"/>
            <a:ext cx="5456865" cy="1047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F4BDE5-B82B-7545-43E1-1E293AFDDD36}"/>
              </a:ext>
            </a:extLst>
          </p:cNvPr>
          <p:cNvSpPr txBox="1"/>
          <p:nvPr/>
        </p:nvSpPr>
        <p:spPr>
          <a:xfrm>
            <a:off x="1148498" y="1419058"/>
            <a:ext cx="5043215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Before: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DFBC98-456C-BE94-DFD6-D17A950444DF}"/>
              </a:ext>
            </a:extLst>
          </p:cNvPr>
          <p:cNvSpPr txBox="1"/>
          <p:nvPr/>
        </p:nvSpPr>
        <p:spPr>
          <a:xfrm>
            <a:off x="6325742" y="1409472"/>
            <a:ext cx="5043215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92882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A0B8E-ACE0-B439-1576-8DFCAE58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AFBA999F-0ECF-A369-9DFA-CAAA4153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57" y="1401820"/>
            <a:ext cx="4177718" cy="2121786"/>
          </a:xfrm>
          <a:prstGeom prst="rect">
            <a:avLst/>
          </a:prstGeom>
        </p:spPr>
      </p:pic>
      <p:pic>
        <p:nvPicPr>
          <p:cNvPr id="9" name="Picture 8" descr="A graph showing a number of blue and orange lines&#10;&#10;AI-generated content may be incorrect.">
            <a:extLst>
              <a:ext uri="{FF2B5EF4-FFF2-40B4-BE49-F238E27FC236}">
                <a16:creationId xmlns:a16="http://schemas.microsoft.com/office/drawing/2014/main" id="{6187D663-195F-1DE9-49A7-312448119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63" y="1401820"/>
            <a:ext cx="4275939" cy="212178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3296F3-EB0D-393C-3F8E-A596A77B6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59" y="3931753"/>
            <a:ext cx="4218816" cy="2579505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8234E9C-DC4D-ED16-C22D-1668B7CF1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453" y="3931753"/>
            <a:ext cx="4218816" cy="26312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95AC2C-0365-E076-9CF8-48AEC9960BB0}"/>
              </a:ext>
            </a:extLst>
          </p:cNvPr>
          <p:cNvSpPr txBox="1"/>
          <p:nvPr/>
        </p:nvSpPr>
        <p:spPr>
          <a:xfrm>
            <a:off x="1379609" y="654536"/>
            <a:ext cx="5043215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Before: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4128F-05DD-677E-D76D-B8A384FC2B01}"/>
              </a:ext>
            </a:extLst>
          </p:cNvPr>
          <p:cNvSpPr txBox="1"/>
          <p:nvPr/>
        </p:nvSpPr>
        <p:spPr>
          <a:xfrm>
            <a:off x="6230157" y="625784"/>
            <a:ext cx="5043215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31243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B2C44-21B8-845D-13CC-8F4F516D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42CD-8DB6-D10C-2001-826CEE0D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79" y="159947"/>
            <a:ext cx="10277856" cy="1153147"/>
          </a:xfrm>
          <a:noFill/>
        </p:spPr>
        <p:txBody>
          <a:bodyPr>
            <a:noAutofit/>
          </a:bodyPr>
          <a:lstStyle/>
          <a:p>
            <a:r>
              <a:rPr lang="en-US" dirty="0"/>
              <a:t>Prediction Visualization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DE3C6A-062B-E66B-6677-FFF9B7EA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1A34BA-C147-C74C-CB62-43D5F67B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6580"/>
            <a:ext cx="4164711" cy="226084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11C856-3890-E0E4-0C2C-C0A572E8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94" y="3941511"/>
            <a:ext cx="4254517" cy="230781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9847CB-E1D0-DC2C-9CCA-EB9ADB6B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426" y="3941511"/>
            <a:ext cx="4185581" cy="2307818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115AB8-1822-3FBC-5166-26B964417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481" y="1368184"/>
            <a:ext cx="4188526" cy="22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6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13915-9485-DBB9-E4B3-FAA196172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F1CA-AC0A-3459-5DFA-2B8D3B5C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97" y="342899"/>
            <a:ext cx="10277856" cy="952881"/>
          </a:xfrm>
          <a:noFill/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C4A0-703B-3B25-F1DD-33F915537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5001" y="1486281"/>
            <a:ext cx="6327648" cy="30906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Accurate RUL predictions are possible using ML</a:t>
            </a:r>
            <a:br>
              <a:rPr lang="en-US" b="1" dirty="0"/>
            </a:br>
            <a:r>
              <a:rPr lang="en-US" b="1" dirty="0"/>
              <a:t>Feature engineering and RUL clipping enhanced performance</a:t>
            </a:r>
            <a:br>
              <a:rPr lang="en-US" b="1" dirty="0"/>
            </a:b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Interactive tool helps industry adopt Predictive Maintenance.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9296A8-5675-4AC5-2DFF-671DF747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1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Estimating Remaining Useful Life with NASA Turbofan Data</a:t>
            </a:r>
            <a:br>
              <a:rPr lang="en-US" sz="4400" dirty="0"/>
            </a:br>
            <a:r>
              <a:rPr lang="en-US" sz="4400" b="1" dirty="0"/>
              <a:t>15/04/2025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3362" y="3749040"/>
            <a:ext cx="5258638" cy="310896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1800" dirty="0"/>
              <a:t>Team members:</a:t>
            </a:r>
          </a:p>
          <a:p>
            <a:pPr algn="l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altLang="en-US" sz="1800" cap="none" dirty="0">
                <a:latin typeface="Arial" panose="020B0604020202020204" pitchFamily="34" charset="0"/>
              </a:rPr>
              <a:t>Fatma Al-Zahraa  Hassan Abdullah</a:t>
            </a:r>
          </a:p>
          <a:p>
            <a:pPr algn="l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lang="en-US" altLang="en-US" sz="1800" cap="none" dirty="0">
                <a:latin typeface="Arial" panose="020B0604020202020204" pitchFamily="34" charset="0"/>
              </a:rPr>
              <a:t>Karim Hamed Ashour</a:t>
            </a:r>
          </a:p>
          <a:p>
            <a:pPr algn="l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800" cap="none" dirty="0">
                <a:latin typeface="Arial" panose="020B0604020202020204" pitchFamily="34" charset="0"/>
              </a:rPr>
              <a:t>Omayma Ali </a:t>
            </a:r>
            <a:r>
              <a:rPr lang="en-US" altLang="en-US" sz="1800" cap="none" dirty="0" err="1">
                <a:latin typeface="Arial" panose="020B0604020202020204" pitchFamily="34" charset="0"/>
              </a:rPr>
              <a:t>Abdelhafeez</a:t>
            </a:r>
            <a:endParaRPr lang="en-US" altLang="en-US" sz="1800" cap="none" dirty="0">
              <a:latin typeface="Arial" panose="020B0604020202020204" pitchFamily="34" charset="0"/>
            </a:endParaRPr>
          </a:p>
          <a:p>
            <a:pPr algn="l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</a:pPr>
            <a:r>
              <a:rPr lang="en-US" altLang="en-US" sz="1800" cap="none" dirty="0">
                <a:latin typeface="Arial" panose="020B0604020202020204" pitchFamily="34" charset="0"/>
              </a:rPr>
              <a:t>Rana Ahmed Abu Gharib</a:t>
            </a:r>
          </a:p>
          <a:p>
            <a:pPr algn="l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</a:pPr>
            <a:r>
              <a:rPr lang="en-US" altLang="en-US" sz="1800" cap="none" dirty="0">
                <a:latin typeface="Arial" panose="020B0604020202020204" pitchFamily="34" charset="0"/>
              </a:rPr>
              <a:t>Reham Ashraf Mohammed</a:t>
            </a:r>
          </a:p>
          <a:p>
            <a:pPr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CF0F-95C5-8EC6-B736-1DF45C59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7FD9-1741-5971-FDF8-4496E3FC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B030C-C053-DAC3-2BB7-8002CD3C1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3" y="2441448"/>
            <a:ext cx="6679741" cy="135902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across different fault 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on cloud for broader accessibility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Explore deep learning models (e.g., LSTM)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4799209-D823-18AE-9633-5FB9129F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1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422787"/>
            <a:ext cx="4050792" cy="6140214"/>
          </a:xfrm>
          <a:noFill/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1600" b="1" dirty="0"/>
              <a:t>Introduction</a:t>
            </a:r>
            <a:br>
              <a:rPr lang="en-US" sz="1100" dirty="0"/>
            </a:br>
            <a:r>
              <a:rPr lang="en-US" sz="1100" b="1" dirty="0"/>
              <a:t>2. </a:t>
            </a:r>
            <a:r>
              <a:rPr lang="en-US" sz="1600" b="1" dirty="0"/>
              <a:t>Problem Formulation</a:t>
            </a:r>
            <a:br>
              <a:rPr lang="en-US" sz="1100" dirty="0"/>
            </a:br>
            <a:r>
              <a:rPr lang="en-US" sz="1100" b="1" dirty="0"/>
              <a:t>3. </a:t>
            </a:r>
            <a:r>
              <a:rPr lang="en-US" sz="1600" b="1" dirty="0"/>
              <a:t>Literature Review</a:t>
            </a:r>
            <a:br>
              <a:rPr lang="en-US" sz="1100" dirty="0"/>
            </a:br>
            <a:r>
              <a:rPr lang="en-US" sz="1100" b="1" dirty="0"/>
              <a:t>4. </a:t>
            </a:r>
            <a:r>
              <a:rPr lang="en-US" sz="1600" b="1" dirty="0"/>
              <a:t>Proposed Solution</a:t>
            </a:r>
          </a:p>
          <a:p>
            <a:pPr marL="228600" indent="-228600">
              <a:buAutoNum type="arabicPeriod"/>
            </a:pPr>
            <a:r>
              <a:rPr lang="en-US" sz="1100" b="1" dirty="0"/>
              <a:t>5. </a:t>
            </a:r>
            <a:r>
              <a:rPr lang="en-US" sz="1600" b="1" dirty="0"/>
              <a:t>Dataset</a:t>
            </a:r>
            <a:br>
              <a:rPr lang="en-US" sz="1100" dirty="0"/>
            </a:br>
            <a:r>
              <a:rPr lang="en-US" sz="1100" dirty="0"/>
              <a:t>• NASA Turbofan FD001</a:t>
            </a:r>
            <a:br>
              <a:rPr lang="en-US" sz="1100" dirty="0"/>
            </a:br>
            <a:r>
              <a:rPr lang="en-US" sz="1100" dirty="0"/>
              <a:t>• Sensor data &amp; RUL formulation</a:t>
            </a:r>
          </a:p>
          <a:p>
            <a:pPr>
              <a:buNone/>
            </a:pPr>
            <a:r>
              <a:rPr lang="en-US" sz="1100" b="1" dirty="0"/>
              <a:t>6. </a:t>
            </a:r>
            <a:r>
              <a:rPr lang="en-US" sz="1600" b="1" dirty="0"/>
              <a:t>Methodology</a:t>
            </a:r>
            <a:br>
              <a:rPr lang="en-US" sz="1100" dirty="0"/>
            </a:br>
            <a:r>
              <a:rPr lang="en-US" sz="1100" dirty="0"/>
              <a:t>• Preprocessing &amp; feature engineering</a:t>
            </a:r>
            <a:br>
              <a:rPr lang="en-US" sz="1100" dirty="0"/>
            </a:br>
            <a:r>
              <a:rPr lang="en-US" sz="1100" dirty="0"/>
              <a:t>• Model selection &amp; evaluation</a:t>
            </a:r>
          </a:p>
          <a:p>
            <a:pPr>
              <a:buNone/>
            </a:pPr>
            <a:r>
              <a:rPr lang="en-US" sz="1100" b="1" dirty="0"/>
              <a:t>7. </a:t>
            </a:r>
            <a:r>
              <a:rPr lang="en-US" sz="1600" b="1" dirty="0"/>
              <a:t>Tools &amp; Technologies</a:t>
            </a:r>
            <a:br>
              <a:rPr lang="en-US" sz="1100" dirty="0"/>
            </a:br>
            <a:r>
              <a:rPr lang="en-US" sz="1100" b="1" dirty="0"/>
              <a:t>8. </a:t>
            </a:r>
            <a:r>
              <a:rPr lang="en-US" sz="1600" b="1" dirty="0"/>
              <a:t>Results &amp; Evaluation</a:t>
            </a:r>
            <a:br>
              <a:rPr lang="en-US" sz="1100" dirty="0"/>
            </a:br>
            <a:r>
              <a:rPr lang="en-US" sz="1100" b="1" dirty="0"/>
              <a:t>9. </a:t>
            </a:r>
            <a:r>
              <a:rPr lang="en-US" sz="1600" b="1" dirty="0"/>
              <a:t>Conclusion &amp; Future Work</a:t>
            </a:r>
            <a:br>
              <a:rPr lang="en-US" sz="1100" dirty="0"/>
            </a:br>
            <a:r>
              <a:rPr lang="en-US" sz="1100" b="1" dirty="0"/>
              <a:t>10. </a:t>
            </a:r>
            <a:r>
              <a:rPr lang="en-US" sz="1600" b="1" dirty="0"/>
              <a:t>Q&amp;A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Project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Goal</a:t>
            </a:r>
            <a:r>
              <a:rPr lang="en-US" dirty="0"/>
              <a:t>: Predict Remaining Useful Life (RUL) of aircraft engines to enable Predictive Maintenance</a:t>
            </a:r>
          </a:p>
          <a:p>
            <a:r>
              <a:rPr lang="en-US" b="1" dirty="0"/>
              <a:t>Approach</a:t>
            </a:r>
            <a:r>
              <a:rPr lang="en-US" dirty="0"/>
              <a:t>: Machine learning applied to NASA Turbofan Jet Engine Dataset</a:t>
            </a:r>
          </a:p>
          <a:p>
            <a:r>
              <a:rPr lang="en-US" b="1" dirty="0"/>
              <a:t>Outcome</a:t>
            </a:r>
            <a:r>
              <a:rPr lang="en-US" dirty="0"/>
              <a:t>: Web-based tool for real-time RUL prediction using </a:t>
            </a:r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Develop an accurate RUL prediction model</a:t>
            </a:r>
          </a:p>
          <a:p>
            <a:r>
              <a:rPr lang="en-US" dirty="0"/>
              <a:t>Apply time-series feature engineering</a:t>
            </a:r>
          </a:p>
          <a:p>
            <a:r>
              <a:rPr lang="en-US" dirty="0"/>
              <a:t>Evaluate and optimize ML models</a:t>
            </a:r>
          </a:p>
          <a:p>
            <a:r>
              <a:rPr lang="en-US" dirty="0"/>
              <a:t>Deploy as interactive web app</a:t>
            </a:r>
          </a:p>
          <a:p>
            <a:r>
              <a:rPr lang="en-US" dirty="0"/>
              <a:t>Enhance safety and reduce maintenance cost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DB50C-D495-A586-D613-96CA158AE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08B9-91C6-AEC6-AEA9-676F86C35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Why Predictive Maintenance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F02E4-FAA4-7EC1-30D3-91830DFE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9889" y="1931595"/>
            <a:ext cx="6327648" cy="2057601"/>
          </a:xfrm>
          <a:noFill/>
        </p:spPr>
        <p:txBody>
          <a:bodyPr>
            <a:noAutofit/>
          </a:bodyPr>
          <a:lstStyle/>
          <a:p>
            <a:endParaRPr lang="en-US" b="1" dirty="0"/>
          </a:p>
          <a:p>
            <a:r>
              <a:rPr lang="en-US" b="1" dirty="0"/>
              <a:t>Traditional maintenance: </a:t>
            </a:r>
            <a:r>
              <a:rPr lang="en-US" dirty="0"/>
              <a:t>reactive or fixed schedule</a:t>
            </a:r>
          </a:p>
          <a:p>
            <a:r>
              <a:rPr lang="en-US" b="1" dirty="0"/>
              <a:t>Predictive Maintenance: </a:t>
            </a:r>
            <a:r>
              <a:rPr lang="en-US" dirty="0"/>
              <a:t>data-driven, timely, and cost-effective</a:t>
            </a:r>
          </a:p>
          <a:p>
            <a:r>
              <a:rPr lang="en-US" b="1" dirty="0"/>
              <a:t>Importance in aviation:</a:t>
            </a:r>
            <a:r>
              <a:rPr lang="en-US" dirty="0"/>
              <a:t> safety, reliability, efficiency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E6BB6-CE4F-A4AD-2F48-EC95C431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diagram of a plane maintenance&#10;&#10;AI-generated content may be incorrect.">
            <a:extLst>
              <a:ext uri="{FF2B5EF4-FFF2-40B4-BE49-F238E27FC236}">
                <a16:creationId xmlns:a16="http://schemas.microsoft.com/office/drawing/2014/main" id="{D9A7F7A6-35CE-4429-E6C3-7F6C984A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13" y="2020823"/>
            <a:ext cx="8135782" cy="45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8174244" cy="357530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Complex time-series data</a:t>
            </a:r>
          </a:p>
          <a:p>
            <a:r>
              <a:rPr lang="en-US" dirty="0"/>
              <a:t>Variable degradation patterns</a:t>
            </a:r>
          </a:p>
          <a:p>
            <a:r>
              <a:rPr lang="en-US" dirty="0"/>
              <a:t>Noise in sensor readings</a:t>
            </a:r>
          </a:p>
          <a:p>
            <a:r>
              <a:rPr lang="en-US" dirty="0"/>
              <a:t>Need for real-time predictions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3A35B-9FFC-B571-1200-480A2DA5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3514-973A-844F-2C6C-5ACF306F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Literature Review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761C-728F-464C-9B75-6EB1DDA7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3" y="2441448"/>
            <a:ext cx="8282399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Overview of existing </a:t>
            </a:r>
            <a:r>
              <a:rPr lang="en-US" dirty="0" err="1"/>
              <a:t>PdM</a:t>
            </a:r>
            <a:r>
              <a:rPr lang="en-US" dirty="0"/>
              <a:t> systems</a:t>
            </a:r>
          </a:p>
          <a:p>
            <a:r>
              <a:rPr lang="en-US" b="1" dirty="0"/>
              <a:t>Commonly used models</a:t>
            </a:r>
            <a:r>
              <a:rPr lang="en-US" dirty="0"/>
              <a:t>: LSTM, RF,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b="1" dirty="0"/>
              <a:t>Gaps:</a:t>
            </a:r>
            <a:r>
              <a:rPr lang="en-US" dirty="0"/>
              <a:t> Limited scalability, generalization, or interpretability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0245ED8-AA34-FDAD-D027-BD7621B8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7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5FC7A-AE26-86FD-6A47-EB989E1A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B6BE-C5EE-E641-636E-7BFC7AA98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Our Proposed AI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8D65-B1B5-7A40-8FF3-666BB1AB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Focused on multivariate sensor data</a:t>
            </a:r>
          </a:p>
          <a:p>
            <a:r>
              <a:rPr lang="en-US" b="1" dirty="0"/>
              <a:t>Applied models: </a:t>
            </a:r>
            <a:r>
              <a:rPr lang="en-US" dirty="0"/>
              <a:t>RF,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endParaRPr lang="en-US" dirty="0"/>
          </a:p>
          <a:p>
            <a:r>
              <a:rPr lang="en-US" dirty="0"/>
              <a:t>Emphasis on feature engineering &amp; model performance</a:t>
            </a:r>
          </a:p>
          <a:p>
            <a:r>
              <a:rPr lang="en-US" dirty="0"/>
              <a:t>Real-time user interface for deployment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526A0B-CFA8-61B1-07B0-F74A36E6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705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1B57CDB-690E-42EA-9DF7-E8F02CA9C404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77</TotalTime>
  <Words>527</Words>
  <Application>Microsoft Office PowerPoint</Application>
  <PresentationFormat>Widescreen</PresentationFormat>
  <Paragraphs>106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Calibri</vt:lpstr>
      <vt:lpstr>Custom</vt:lpstr>
      <vt:lpstr>Predictive Maintenance of Aircraft Engines Using Machine Learning</vt:lpstr>
      <vt:lpstr>Estimating Remaining Useful Life with NASA Turbofan Data 15/04/2025</vt:lpstr>
      <vt:lpstr>Agenda</vt:lpstr>
      <vt:lpstr>Project Overview:</vt:lpstr>
      <vt:lpstr>Project Objectives</vt:lpstr>
      <vt:lpstr>Why Predictive Maintenance Matters</vt:lpstr>
      <vt:lpstr>Key Challenges</vt:lpstr>
      <vt:lpstr>Literature Review Summary</vt:lpstr>
      <vt:lpstr>Our Proposed AI Approach</vt:lpstr>
      <vt:lpstr>NASA FD001 Dataset </vt:lpstr>
      <vt:lpstr>Preprocessing &amp; Feature Engineering</vt:lpstr>
      <vt:lpstr>ML Workflow Overview</vt:lpstr>
      <vt:lpstr>Feature Selection</vt:lpstr>
      <vt:lpstr>Development Stack</vt:lpstr>
      <vt:lpstr>Model Performance</vt:lpstr>
      <vt:lpstr>Model Performance:</vt:lpstr>
      <vt:lpstr>PowerPoint Presentation</vt:lpstr>
      <vt:lpstr>Prediction Visualization</vt:lpstr>
      <vt:lpstr>Summary</vt:lpstr>
      <vt:lpstr>Future Work</vt:lpstr>
      <vt:lpstr>Any Questions?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karim hamed</dc:creator>
  <cp:lastModifiedBy>karim hamed</cp:lastModifiedBy>
  <cp:revision>3</cp:revision>
  <dcterms:created xsi:type="dcterms:W3CDTF">2025-04-15T14:48:56Z</dcterms:created>
  <dcterms:modified xsi:type="dcterms:W3CDTF">2025-04-15T16:06:43Z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